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9" r:id="rId7"/>
    <p:sldId id="262" r:id="rId8"/>
    <p:sldId id="268" r:id="rId9"/>
    <p:sldId id="270" r:id="rId10"/>
    <p:sldId id="264" r:id="rId11"/>
    <p:sldId id="265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4" d="100"/>
          <a:sy n="8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37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Students' English Reading Levels</c:v>
                </c:pt>
              </c:strCache>
            </c:strRef>
          </c:tx>
          <c:cat>
            <c:strRef>
              <c:f>Sheet1!$A$2:$A$14</c:f>
              <c:strCache>
                <c:ptCount val="13"/>
                <c:pt idx="0">
                  <c:v>Level A</c:v>
                </c:pt>
                <c:pt idx="1">
                  <c:v>Lavel B</c:v>
                </c:pt>
                <c:pt idx="2">
                  <c:v>Level C</c:v>
                </c:pt>
                <c:pt idx="3">
                  <c:v>Level D</c:v>
                </c:pt>
                <c:pt idx="4">
                  <c:v>Level E</c:v>
                </c:pt>
                <c:pt idx="5">
                  <c:v>Level F</c:v>
                </c:pt>
                <c:pt idx="6">
                  <c:v>Level G</c:v>
                </c:pt>
                <c:pt idx="7">
                  <c:v>Level H</c:v>
                </c:pt>
                <c:pt idx="8">
                  <c:v>Level I</c:v>
                </c:pt>
                <c:pt idx="9">
                  <c:v>Level J</c:v>
                </c:pt>
                <c:pt idx="10">
                  <c:v>Level K</c:v>
                </c:pt>
                <c:pt idx="11">
                  <c:v>Level L</c:v>
                </c:pt>
                <c:pt idx="12">
                  <c:v>Level M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4</c:v>
                </c:pt>
                <c:pt idx="11">
                  <c:v>0</c:v>
                </c:pt>
                <c:pt idx="12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Students' Spanish Reading Level</c:v>
                </c:pt>
              </c:strCache>
            </c:strRef>
          </c:tx>
          <c:cat>
            <c:strRef>
              <c:f>Sheet1!$A$2:$A$14</c:f>
              <c:strCache>
                <c:ptCount val="13"/>
                <c:pt idx="0">
                  <c:v>Level A</c:v>
                </c:pt>
                <c:pt idx="1">
                  <c:v>Lavel B</c:v>
                </c:pt>
                <c:pt idx="2">
                  <c:v>Level C</c:v>
                </c:pt>
                <c:pt idx="3">
                  <c:v>Level D</c:v>
                </c:pt>
                <c:pt idx="4">
                  <c:v>Level E</c:v>
                </c:pt>
                <c:pt idx="5">
                  <c:v>Level F</c:v>
                </c:pt>
                <c:pt idx="6">
                  <c:v>Level G</c:v>
                </c:pt>
                <c:pt idx="7">
                  <c:v>Level H</c:v>
                </c:pt>
                <c:pt idx="8">
                  <c:v>Level I</c:v>
                </c:pt>
                <c:pt idx="9">
                  <c:v>Level J</c:v>
                </c:pt>
                <c:pt idx="10">
                  <c:v>Level K</c:v>
                </c:pt>
                <c:pt idx="11">
                  <c:v>Level L</c:v>
                </c:pt>
                <c:pt idx="12">
                  <c:v>Level M</c:v>
                </c:pt>
              </c:strCache>
            </c:str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axId val="79651968"/>
        <c:axId val="79653504"/>
      </c:barChart>
      <c:catAx>
        <c:axId val="79651968"/>
        <c:scaling>
          <c:orientation val="minMax"/>
        </c:scaling>
        <c:axPos val="b"/>
        <c:tickLblPos val="nextTo"/>
        <c:crossAx val="79653504"/>
        <c:crosses val="autoZero"/>
        <c:auto val="1"/>
        <c:lblAlgn val="ctr"/>
        <c:lblOffset val="100"/>
      </c:catAx>
      <c:valAx>
        <c:axId val="79653504"/>
        <c:scaling>
          <c:orientation val="minMax"/>
        </c:scaling>
        <c:axPos val="l"/>
        <c:majorGridlines/>
        <c:numFmt formatCode="General" sourceLinked="1"/>
        <c:tickLblPos val="nextTo"/>
        <c:crossAx val="796519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70A6A-2B8E-46F9-A192-7B03A95E5F79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190B9-7ECF-4E1E-AD70-0D21055A7A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D74F95-1FA2-4764-A351-711F360CE34F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799BB8-CDF9-408E-99E7-36BDC95F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scholar?hl=en&amp;as_sdt=20000000000&amp;q=academic+achievement+bilingual+classes+collier+v+1989" TargetMode="External"/><Relationship Id="rId2" Type="http://schemas.openxmlformats.org/officeDocument/2006/relationships/hyperlink" Target="http://www.eric.ed.gov/ERICWebPortal/custom/portlets/recordDetails/detailmini.jsp?_nfpb=true&amp;_&amp;ERICExtSearch_SearchValue_0=EJ136628&amp;ERICExtSearch_SearchType_0=no&amp;accno=EJ13662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teachilearn.com/cummins/biliteratempowerment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llege.heinemann.com/shared/onlineresources/E00653/chapter2.pdf" TargetMode="External"/><Relationship Id="rId2" Type="http://schemas.openxmlformats.org/officeDocument/2006/relationships/hyperlink" Target="http://www.readingonline.org/articles/art_index.asp?HREF=ernst-slavit/index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ric.ed.gov/ERICWebPortal/custom/portlets/recordDetails/detailmini.jsp?_nfpb=true&amp;_&amp;ERICExtSearch_SearchValue_0=ED436087&amp;ERICExtSearch_SearchType_0=no&amp;accno=ED436087" TargetMode="External"/><Relationship Id="rId2" Type="http://schemas.openxmlformats.org/officeDocument/2006/relationships/hyperlink" Target="http://eric.ed.gov/ERICWebPortal/custom/portlets/recordDetails/detailmini.jsp?_nfpb=true&amp;_&amp;ERICExtSearch_SearchValue_0=EJ307292&amp;ERICExtSearch_SearchType_0=no&amp;accno=EJ30729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llanguageschools.suite101.com/article.cfm/us_bilingual_education_controversy_continues" TargetMode="External"/><Relationship Id="rId5" Type="http://schemas.openxmlformats.org/officeDocument/2006/relationships/hyperlink" Target="http://esllanguageschools.suite101.com/article.cfm/creating_space_to_be_bilingual" TargetMode="External"/><Relationship Id="rId4" Type="http://schemas.openxmlformats.org/officeDocument/2006/relationships/hyperlink" Target="http://esllanguageschools.suite101.com/article.cfm/bilingual_identities_for_el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001000" cy="2362200"/>
          </a:xfrm>
        </p:spPr>
        <p:txBody>
          <a:bodyPr>
            <a:normAutofit/>
          </a:bodyPr>
          <a:lstStyle/>
          <a:p>
            <a:pPr algn="ctr"/>
            <a:r>
              <a:rPr dirty="0" smtClean="0">
                <a:solidFill>
                  <a:schemeClr val="accent4">
                    <a:lumMod val="75000"/>
                  </a:schemeClr>
                </a:solidFill>
              </a:rPr>
              <a:t>How to Develop Balanced </a:t>
            </a:r>
            <a:r>
              <a:rPr dirty="0" smtClean="0">
                <a:solidFill>
                  <a:schemeClr val="accent4">
                    <a:lumMod val="75000"/>
                  </a:schemeClr>
                </a:solidFill>
              </a:rPr>
              <a:t>Biliteracy</a:t>
            </a:r>
            <a:r>
              <a:rPr dirty="0" smtClean="0">
                <a:solidFill>
                  <a:schemeClr val="accent4">
                    <a:lumMod val="75000"/>
                  </a:schemeClr>
                </a:solidFill>
              </a:rPr>
              <a:t> in Language Minority Children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1200" y="3124200"/>
            <a:ext cx="2974848" cy="3505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j-lt"/>
                <a:cs typeface="Aharoni" pitchFamily="2" charset="-79"/>
              </a:rPr>
              <a:t>Education 702.22</a:t>
            </a:r>
          </a:p>
          <a:p>
            <a:pPr algn="ctr"/>
            <a:r>
              <a:rPr lang="en-US" sz="3600" b="1" dirty="0" smtClean="0">
                <a:latin typeface="+mj-lt"/>
                <a:cs typeface="Aharoni" pitchFamily="2" charset="-79"/>
              </a:rPr>
              <a:t>Spring 2010</a:t>
            </a:r>
          </a:p>
          <a:p>
            <a:pPr algn="ctr"/>
            <a:r>
              <a:rPr lang="en-US" sz="3600" b="1" dirty="0" smtClean="0">
                <a:latin typeface="+mj-lt"/>
                <a:cs typeface="Aharoni" pitchFamily="2" charset="-79"/>
              </a:rPr>
              <a:t>Romina</a:t>
            </a:r>
            <a:r>
              <a:rPr lang="en-US" sz="3600" b="1" dirty="0" smtClean="0">
                <a:latin typeface="+mj-lt"/>
                <a:cs typeface="Aharoni" pitchFamily="2" charset="-79"/>
              </a:rPr>
              <a:t> G. </a:t>
            </a:r>
            <a:r>
              <a:rPr lang="en-US" sz="3600" b="1" dirty="0" smtClean="0">
                <a:latin typeface="+mj-lt"/>
                <a:cs typeface="Aharoni" pitchFamily="2" charset="-79"/>
              </a:rPr>
              <a:t>Ladner</a:t>
            </a:r>
            <a:endParaRPr lang="en-US" sz="3600" b="1" dirty="0" smtClean="0">
              <a:latin typeface="+mj-lt"/>
              <a:cs typeface="Aharoni" pitchFamily="2" charset="-79"/>
            </a:endParaRPr>
          </a:p>
          <a:p>
            <a:endParaRPr lang="en-US" b="1" dirty="0"/>
          </a:p>
        </p:txBody>
      </p:sp>
      <p:pic>
        <p:nvPicPr>
          <p:cNvPr id="1026" name="Picture 2" descr="H:\College papers\Undergraduate Courses\Microsoft Clip Organizer\j043503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494" y="3048000"/>
            <a:ext cx="5146306" cy="3621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754563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Participants: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The participants are 21 third- grade students from a dual language classroom in PS X.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Instruments: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Consents, Observations, Interviews, Reading Lesson Plans, Running Records, Reading Level Charts, Informal Assessments.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Experimental Design: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Procedure:</a:t>
            </a:r>
          </a:p>
          <a:p>
            <a:pPr>
              <a:buNone/>
            </a:pPr>
            <a:endParaRPr lang="en-US" sz="2800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/>
          </a:p>
        </p:txBody>
      </p:sp>
      <p:pic>
        <p:nvPicPr>
          <p:cNvPr id="6146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8486" y="4495800"/>
            <a:ext cx="2515514" cy="2152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English and Spanish Reading Levels Spring 2009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s-ES_tradnl" sz="15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s-ES_tradnl" sz="1500" dirty="0" smtClean="0">
                <a:solidFill>
                  <a:schemeClr val="bg1"/>
                </a:solidFill>
                <a:latin typeface="+mj-lt"/>
              </a:rPr>
              <a:t>Ada</a:t>
            </a:r>
            <a:r>
              <a:rPr lang="es-ES_tradnl" sz="1500" dirty="0" smtClean="0">
                <a:solidFill>
                  <a:schemeClr val="bg1"/>
                </a:solidFill>
                <a:latin typeface="+mj-lt"/>
              </a:rPr>
              <a:t>, A. F. (1976). Desarrollo lingüístico y vivencia cultural a través de la literatura infantil. 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[Language development and cultural awareness through children's literature] Journal of the National Association for Bilingual Education, 1, 1, 65-71, May 76.  ERIC # EJ136628, from </a:t>
            </a:r>
            <a:r>
              <a:rPr lang="en-US" sz="1500" u="sng" dirty="0" smtClean="0">
                <a:latin typeface="+mj-lt"/>
                <a:hlinkClick r:id="rId2"/>
              </a:rPr>
              <a:t>http://www.eric.ed.gov/ERICWebPortal/custom/portlets/recordDetails/detailmini.jsp?_nfpb=true&amp;_&amp;ERICExtSearch_SearchValue_0=EJ136628&amp;ERICExtSearch_SearchType_0=no&amp;accno=EJ136628</a:t>
            </a:r>
            <a:endParaRPr lang="en-US" sz="15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Ada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, A. F. (1992).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 for personal growth and social participation. In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Pérez,B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., &amp; Torres-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Guzmán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, M. (Ed.),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Learning in two worlds: An integrated Spanish/English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 approach.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New York: Longman, xi-xiii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Anderson, L. (2001).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Critics say bilingual education programs put students at disadvantage.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Knight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Ridder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/Tribune News Service.</a:t>
            </a:r>
            <a:endParaRPr lang="en-US" sz="1500" i="1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Baker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, C. (2006). Education for bilingualism and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.  In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Foundations of bilingual education and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 Bilingualism (11, pp 228-258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).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Collier, V. (1989). A Synthesis of studies examining long-term language minority student data on academic achievement. From </a:t>
            </a:r>
            <a:r>
              <a:rPr lang="en-US" sz="1500" u="sng" dirty="0" smtClean="0">
                <a:latin typeface="+mj-lt"/>
                <a:hlinkClick r:id="rId3"/>
              </a:rPr>
              <a:t>http://</a:t>
            </a:r>
            <a:r>
              <a:rPr lang="en-US" sz="1500" u="sng" dirty="0" smtClean="0">
                <a:latin typeface="+mj-lt"/>
                <a:hlinkClick r:id="rId3"/>
              </a:rPr>
              <a:t>scholar.google.com/scholar?hl=en&amp;as_sdt=20000000000&amp;q=academic+achievement+bilingual+classes+collier+v+1989</a:t>
            </a:r>
            <a:endParaRPr lang="en-US" sz="15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Cummins, J. (1986) Empowering minority students: A framework for intervention.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Harvard Education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Review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(56, pp 18-36)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Cummins, J. (1992). Bilingual education and English immersion: The Ramirez report in theoretical perspective. </a:t>
            </a:r>
            <a:r>
              <a:rPr lang="en-US" sz="1500" i="1" dirty="0" smtClean="0">
                <a:solidFill>
                  <a:schemeClr val="bg1"/>
                </a:solidFill>
                <a:latin typeface="+mj-lt"/>
              </a:rPr>
              <a:t>Bilingual Research Journal,16: 1&amp;2,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91-104.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Cummins, J. (1999-2003) 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, empowerment, and transformative pedagogy.  From: I Teach I Learn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500" dirty="0" smtClean="0">
                <a:latin typeface="+mj-lt"/>
              </a:rPr>
              <a:t>	</a:t>
            </a:r>
            <a:r>
              <a:rPr lang="en-US" sz="1500" dirty="0" smtClean="0">
                <a:latin typeface="+mj-lt"/>
                <a:hlinkClick r:id="rId4"/>
              </a:rPr>
              <a:t>http://</a:t>
            </a:r>
            <a:r>
              <a:rPr lang="en-US" sz="1500" dirty="0" smtClean="0">
                <a:latin typeface="+mj-lt"/>
                <a:hlinkClick r:id="rId4"/>
              </a:rPr>
              <a:t>www.iteachilearn.com/cummins/biliteratempowerment.html</a:t>
            </a:r>
            <a:endParaRPr lang="en-US" sz="18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pPr algn="ctr"/>
            <a:r>
              <a:rPr lang="en-US" dirty="0" smtClean="0"/>
              <a:t>References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181600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Dworin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J.E. (2003). Insights into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development: Toward a bidirectional theory of bilingual pedagogy.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Journal of Hispanic Higher Education, Vol. 2, No. 2,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171-186</a:t>
            </a:r>
            <a:endParaRPr lang="en-US" sz="1400" i="1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Ernst-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Slavit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G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., &amp;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Mulhern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M. (2003) Bilingual books: Promoting literacy and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in the second-language and mainstream classroom. From Reading Online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400" dirty="0" smtClean="0">
                <a:latin typeface="+mj-lt"/>
              </a:rPr>
              <a:t>	 </a:t>
            </a:r>
            <a:r>
              <a:rPr lang="en-US" sz="1400" dirty="0" smtClean="0">
                <a:latin typeface="+mj-lt"/>
                <a:hlinkClick r:id="rId2"/>
              </a:rPr>
              <a:t>http://</a:t>
            </a:r>
            <a:r>
              <a:rPr lang="en-US" sz="1400" dirty="0" smtClean="0">
                <a:latin typeface="+mj-lt"/>
                <a:hlinkClick r:id="rId2"/>
              </a:rPr>
              <a:t>www.readingonline.org/articles/art_index.asp?HREF=ernst-slavit/index.html</a:t>
            </a:r>
            <a:endParaRPr lang="en-US" sz="1400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Freeman, Y.S., Freeman, D.E., &amp;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Mercuri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S. P. (2005) Dual Language essentials for teachers and administrators. From Heinemann College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en-US" sz="1400" dirty="0" smtClean="0">
                <a:solidFill>
                  <a:schemeClr val="bg1"/>
                </a:solidFill>
                <a:latin typeface="+mj-lt"/>
                <a:hlinkClick r:id="rId3"/>
              </a:rPr>
              <a:t>http</a:t>
            </a:r>
            <a:r>
              <a:rPr lang="en-US" sz="1400" dirty="0" smtClean="0">
                <a:solidFill>
                  <a:schemeClr val="bg1"/>
                </a:solidFill>
                <a:latin typeface="+mj-lt"/>
                <a:hlinkClick r:id="rId3"/>
              </a:rPr>
              <a:t>://</a:t>
            </a:r>
            <a:r>
              <a:rPr lang="en-US" sz="1400" dirty="0" smtClean="0">
                <a:solidFill>
                  <a:schemeClr val="bg1"/>
                </a:solidFill>
                <a:latin typeface="+mj-lt"/>
                <a:hlinkClick r:id="rId3"/>
              </a:rPr>
              <a:t>college.heinemann.com/shared/onlineresources/E00653/chapter2.pdf</a:t>
            </a: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Goldenberg, C. ( Summer 2008). Teaching English language learners: What the research does-and does not- say.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American Educator,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8-23.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Griego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-Jones, T. (1994). Assessing student’s perceptions of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in two way bilingual classroom.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The Journal of Educational Issues of Language Minority Students, v. 13,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79-93.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Hornbergen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N.H. (2002).  Multilingual language policies and the continua of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: An ecological approach.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Language Policy, v1 n1. </a:t>
            </a:r>
            <a:endParaRPr lang="en-US" sz="1400" i="1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Milk, R., Mercado, C., &amp; Sapiens, A. (1992). Re-thinking the education of teachers of language minority children: developing reflective teachers for changing schools.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NCBE Focus: Occasional Papers in Bilingual Education, Number 6.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Morales-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Nadal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M. (1988-1990) “Literature and the language minority child: A multicultural perspective.” In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Ambert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A. (Ed.),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Bilingual Education and English as a Second Language: A Research Handbook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 Publisher: Garland Pub., 1991. 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1400" i="1" dirty="0" smtClean="0">
              <a:solidFill>
                <a:schemeClr val="bg1"/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References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Moran, R.F. (1987). Bilingual education as a status conflict.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 California Law Review, Vol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. 75, No. 1,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Seventy-Fifth Anniversary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Issue, 321-362.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Ruiz, R. (1984). Orientations in language Planning.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NABE: The Journal for the National Association for Bilingual Education, v8 n2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p15-34 Win 1984.  </a:t>
            </a:r>
            <a:r>
              <a:rPr lang="da-DK" sz="1400" dirty="0" smtClean="0">
                <a:solidFill>
                  <a:schemeClr val="bg1"/>
                </a:solidFill>
                <a:latin typeface="+mj-lt"/>
              </a:rPr>
              <a:t>ERIC # EJ307292, from</a:t>
            </a: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da-DK" sz="1400" u="sng" dirty="0" smtClean="0">
                <a:latin typeface="+mj-lt"/>
                <a:hlinkClick r:id="rId2"/>
              </a:rPr>
              <a:t>http://eric.ed.gov/ERICWebPortal/custom/portlets/recordDetails/detailmini.jsp?_nfpb=true&amp;_&amp;</a:t>
            </a:r>
            <a:r>
              <a:rPr lang="da-DK" sz="1400" u="sng" dirty="0" smtClean="0">
                <a:latin typeface="+mj-lt"/>
                <a:hlinkClick r:id="rId2"/>
              </a:rPr>
              <a:t>ERICExtSearch_SearchValue_0=EJ307292&amp;ERICExtSearch_SearchType_0=no&amp;accno=EJ307292</a:t>
            </a:r>
            <a:endParaRPr lang="da-DK" sz="14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Rothstein, R. (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1998). Bilingual education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: The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controversy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Phi Delta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Kappan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, Vol.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79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Thomas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W. P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Collier, V. P. (1997).  School effectiveness for language minority students.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NCBE Resource Collection Series, No. 9. 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December, 1997.  ERIC # ED436087, from </a:t>
            </a:r>
            <a:r>
              <a:rPr lang="en-US" sz="1400" u="sng" dirty="0" smtClean="0">
                <a:latin typeface="+mj-lt"/>
                <a:hlinkClick r:id="rId3"/>
              </a:rPr>
              <a:t>http://eric.ed.gov/ERICWebPortal/custom/portlets/recordDetails/detailmini.jsp?_nfpb=true&amp;_&amp;</a:t>
            </a:r>
            <a:r>
              <a:rPr lang="en-US" sz="1400" u="sng" dirty="0" smtClean="0">
                <a:latin typeface="+mj-lt"/>
                <a:hlinkClick r:id="rId3"/>
              </a:rPr>
              <a:t>ERICExtSearch_SearchValue_0=ED436087&amp;ERICExtSearch_SearchType_0=no&amp;accno=ED436087</a:t>
            </a:r>
            <a:endParaRPr lang="en-US" sz="14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Upczak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Garcia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A. (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2008 a).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Bilingual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identities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for ELLs: How to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work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with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culturally and linguistically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d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iverse learners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From: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en-US" sz="1400" u="sng" dirty="0" smtClean="0">
                <a:latin typeface="+mj-lt"/>
                <a:hlinkClick r:id="rId4"/>
              </a:rPr>
              <a:t>http://</a:t>
            </a:r>
            <a:r>
              <a:rPr lang="en-US" sz="1400" u="sng" dirty="0" smtClean="0">
                <a:latin typeface="+mj-lt"/>
                <a:hlinkClick r:id="rId4"/>
              </a:rPr>
              <a:t>esllanguageschools.suite101.com/article.cfm/bilingual_identities_for_ells</a:t>
            </a:r>
            <a:endParaRPr lang="en-US" sz="14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Upczak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Garcia,  A. (2008 b). Creating space to be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b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ilingual: Why separate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l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anguage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e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nvironments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m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ay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n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ot be the answer. From: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en-US" sz="1400" u="sng" dirty="0" smtClean="0">
                <a:latin typeface="+mj-lt"/>
                <a:hlinkClick r:id="rId5"/>
              </a:rPr>
              <a:t>http://</a:t>
            </a:r>
            <a:r>
              <a:rPr lang="en-US" sz="1400" u="sng" dirty="0" smtClean="0">
                <a:latin typeface="+mj-lt"/>
                <a:hlinkClick r:id="rId5"/>
              </a:rPr>
              <a:t>esllanguageschools.suite101.com/article.cfm/creating_space_to_be_bilingual</a:t>
            </a:r>
            <a:endParaRPr lang="en-US" sz="14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Valdes, G. (1997). Dual-language immersion programs: A cautionary note concerning the education of language- minority students. </a:t>
            </a:r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Harvard Educational Review, vol. 67, n 3,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391-430.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Williams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, M. (2009). U.S. Bilingual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education controversy continues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: Teach ESL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students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in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native languages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or 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through English immersion? </a:t>
            </a:r>
            <a:r>
              <a:rPr lang="da-DK" sz="1400" dirty="0" smtClean="0">
                <a:solidFill>
                  <a:schemeClr val="bg1"/>
                </a:solidFill>
                <a:latin typeface="+mj-lt"/>
              </a:rPr>
              <a:t>From: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da-DK" sz="1400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da-DK" sz="1400" u="sng" dirty="0" smtClean="0">
                <a:latin typeface="+mj-lt"/>
                <a:hlinkClick r:id="rId6"/>
              </a:rPr>
              <a:t>http://</a:t>
            </a:r>
            <a:r>
              <a:rPr lang="da-DK" sz="1400" u="sng" dirty="0" smtClean="0">
                <a:latin typeface="+mj-lt"/>
                <a:hlinkClick r:id="rId6"/>
              </a:rPr>
              <a:t>esllanguageschools.suite101.com/article.cfm/us_bilingual_education_controversy_continues</a:t>
            </a:r>
            <a:endParaRPr lang="da-DK" sz="1400" u="sng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da-DK" sz="1400" dirty="0" smtClean="0">
                <a:solidFill>
                  <a:schemeClr val="bg1"/>
                </a:solidFill>
                <a:latin typeface="+mj-lt"/>
              </a:rPr>
              <a:t>Zehler, A. (1994). Working with English language Learners: Strategies for elementary and middle school teachers. </a:t>
            </a:r>
            <a:r>
              <a:rPr lang="da-DK" sz="1400" i="1" dirty="0" smtClean="0">
                <a:solidFill>
                  <a:schemeClr val="bg1"/>
                </a:solidFill>
                <a:latin typeface="+mj-lt"/>
              </a:rPr>
              <a:t>NCBE Program Information Guide Series, Number 19.</a:t>
            </a:r>
            <a:endParaRPr lang="en-US" sz="1400" i="1" dirty="0" smtClean="0">
              <a:solidFill>
                <a:schemeClr val="bg1"/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1400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1600" i="1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rmAutofit/>
          </a:bodyPr>
          <a:lstStyle/>
          <a:p>
            <a:r>
              <a:rPr lang="en-US" b="1" dirty="0" smtClean="0"/>
              <a:t>Table of 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7924800" cy="373379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Abstract					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Introduction				Slide 3- 9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Method					Slide 10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Results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Discussion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Implications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References				Slide 12- 14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Appendix					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205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953000"/>
            <a:ext cx="1747418" cy="1693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382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Introduction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001000" cy="5486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200" b="1" dirty="0" smtClean="0">
                <a:latin typeface="+mj-lt"/>
              </a:rPr>
              <a:t>Statement of the Problem 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  <a:latin typeface="+mj-lt"/>
              </a:rPr>
              <a:t>The coexistence of different cultures has formed what we call today a multicultural society.  In this society, bilingualism is a rule and not an exception.  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  <a:latin typeface="+mj-lt"/>
              </a:rPr>
              <a:t>Our schools and classrooms reflect this multicultural society where most language minority students face the problem of losing their linguistic and cultural identity in the process of acquiring a second language.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  <a:latin typeface="+mj-lt"/>
              </a:rPr>
              <a:t>By the end of elementary school, most language minority students do not posses balanced </a:t>
            </a:r>
            <a:r>
              <a:rPr lang="en-US" sz="31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31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876800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153400" cy="6172200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4800" b="1" dirty="0" smtClean="0">
                <a:latin typeface="+mj-lt"/>
              </a:rPr>
              <a:t>Review of Related Literature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Articles on Bilingual Program Effectiveness: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3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Education for Bilingualism and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. (Baker, C. 2006)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A Synthesis of Studies Examining Long-Term Language Minority Student Data on Academic Achievement. (Collier, V.P. 1992)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Bilingual Education and English Immersion: The Ramirez Report in Theoretical Perspective. (Cummins, J. 1992)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Teaching English Language Learners: What the Research Does-and Does Not-Say. (Goldenberg, C. 2008)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Re-Thinking the Education of Teachers of Language Minority Children: Developing Reflective Teachers for Changing Schools. (Milk, R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Mercado, C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Sapiens, A. 1992)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School Effectiveness for Language Minority Students. (Thomas, W. P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Collier, V. P. 1997)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3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4200" dirty="0" smtClean="0">
              <a:latin typeface="+mj-lt"/>
            </a:endParaRPr>
          </a:p>
          <a:p>
            <a:pPr>
              <a:buNone/>
            </a:pPr>
            <a:endParaRPr lang="en-US" sz="4200" dirty="0" smtClean="0"/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153400" cy="6248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200" b="1" dirty="0" smtClean="0">
                <a:latin typeface="+mj-lt"/>
              </a:rPr>
              <a:t>Review of Related Literature</a:t>
            </a:r>
          </a:p>
          <a:p>
            <a:pPr>
              <a:buNone/>
            </a:pPr>
            <a:endParaRPr lang="en-US" sz="2000" dirty="0" smtClean="0">
              <a:latin typeface="+mj-lt"/>
            </a:endParaRP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Articles on Different Instructional Approaches:</a:t>
            </a:r>
          </a:p>
          <a:p>
            <a:pPr>
              <a:buNone/>
            </a:pPr>
            <a:endParaRPr lang="en-US" sz="2600" dirty="0" smtClean="0"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Language Development and Cultural Awareness through Children’s Literature. (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Ada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A. F. 1976)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Insights Into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 Development: Toward a Bidirectional Theory of Bilingual Pedagogy. (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Dworin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J. E. 2003)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Bilingual Books: Promoting Literacy and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 in the Second-Language and Mainstream Classroom. (Ernst-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Slavit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G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Mulhern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M. 2003)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Assessing Student’s Perceptions of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 in Two Way Bilingual Classrooms. (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Griego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-Jones, T. 1994)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Multilingual Language Polices and the Continua of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: An Ecological Approach. (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Hornbergen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N. H. 2002)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+mj-lt"/>
              </a:rPr>
              <a:t>Review of Related Literature</a:t>
            </a: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Articles on Different Instructional Approaches. Cont.:</a:t>
            </a:r>
          </a:p>
          <a:p>
            <a:pPr>
              <a:buNone/>
            </a:pP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Literature and the Language Minority Child: A Multicultural Perspective. (Morales-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Nadal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, M. 1988-1990)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Orientations in Language Planning. (Ruiz, R. 1984)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Bilingual Identities for ELLs: How to Work with Culturally Linguistically Diverse Learners. (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Upczak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Garcia, A. 2008)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Creating Space to Be Bilingual: Why Separate Language Environments May Not Be the Answer. (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Upczak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Garcia, A. 2008)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Working with English Language Learners: Strategies for Elementary and Middle School Teachers. (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Zehler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, A. 1994)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+mj-lt"/>
              </a:rPr>
              <a:t>Review of Related Literature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Articles on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 and Empowerment:</a:t>
            </a:r>
          </a:p>
          <a:p>
            <a:pPr>
              <a:buNone/>
            </a:pPr>
            <a:endParaRPr lang="en-US" sz="26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 for Personal Growth and Social Participation. (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Ada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A. F. 1992).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Biliteracy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Empowerment, and Transformative Pedagogy. (Cummins, J. 2003)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Empowering Minority Students: A Framework for Intervention. (Cummins, J. 1986)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Dual language Essentials for Teachers and Administrators. (Freeman,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Y.S., Freeman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D. E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., 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Mercuri</a:t>
            </a: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, S. P. 2005)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r>
              <a:rPr lang="en-US" sz="2600" dirty="0" smtClean="0">
                <a:solidFill>
                  <a:schemeClr val="bg1"/>
                </a:solidFill>
                <a:latin typeface="+mj-lt"/>
              </a:rPr>
              <a:t>	</a:t>
            </a:r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tx2">
                  <a:lumMod val="10000"/>
                </a:schemeClr>
              </a:buCl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900" b="1" dirty="0" smtClean="0">
                <a:latin typeface="+mj-lt"/>
              </a:rPr>
              <a:t>Review of Related Literature</a:t>
            </a:r>
          </a:p>
          <a:p>
            <a:pPr>
              <a:buNone/>
            </a:pPr>
            <a:endParaRPr lang="en-US" sz="3600" b="1" dirty="0" smtClean="0">
              <a:latin typeface="+mj-lt"/>
            </a:endParaRPr>
          </a:p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Articles on Bilingual Education Controversy:</a:t>
            </a:r>
          </a:p>
          <a:p>
            <a:pPr>
              <a:buNone/>
            </a:pPr>
            <a:endParaRPr lang="en-US" sz="3400" dirty="0" smtClean="0">
              <a:solidFill>
                <a:schemeClr val="bg1"/>
              </a:solidFill>
              <a:latin typeface="+mj-lt"/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U.S Bilingual Education Controversy Continues: Teach ESL Students in Native Languages or Through English immersion? (Williams, M. M. 2009)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Bilingual Education: The Controversy. (Rothstein, R. 1998)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Critics Say Bilingual Education Programs Put Students at Disadvantage. (Anderson, L. 2001)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Dual-Language Immersion Programs: A Cautionary Note Concerning the Education of Language-Minority Students. (Valdes, G. 1997)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Bilingual Education as a Status Conflict. (Moran, R. F. 1987)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Ø"/>
            </a:pP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53400" cy="5592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Statement of the Hypothesis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R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1: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To implement a bilingual reading program over 8 weeks for 45 minutes 4 days a week to 21 third graders will increase their reading scores in both English and Spanish. 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pic>
        <p:nvPicPr>
          <p:cNvPr id="4" name="Picture 2" descr="H:\College papers\Undergraduate Courses\Microsoft Clip Organizer\j043504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86200"/>
            <a:ext cx="7239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1131</TotalTime>
  <Words>1133</Words>
  <Application>Microsoft Office PowerPoint</Application>
  <PresentationFormat>On-screen Show (4:3)</PresentationFormat>
  <Paragraphs>132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How to Develop Balanced Biliteracy in Language Minority Children</vt:lpstr>
      <vt:lpstr>Table of Contents</vt:lpstr>
      <vt:lpstr> Introduction </vt:lpstr>
      <vt:lpstr>Slide 4</vt:lpstr>
      <vt:lpstr>Slide 5</vt:lpstr>
      <vt:lpstr>Slide 6</vt:lpstr>
      <vt:lpstr>Slide 7</vt:lpstr>
      <vt:lpstr>Slide 8</vt:lpstr>
      <vt:lpstr>Slide 9</vt:lpstr>
      <vt:lpstr>Method</vt:lpstr>
      <vt:lpstr>English and Spanish Reading Levels Spring 2009</vt:lpstr>
      <vt:lpstr>References</vt:lpstr>
      <vt:lpstr>References Continued</vt:lpstr>
      <vt:lpstr>References Continued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Vaquita</dc:creator>
  <cp:lastModifiedBy>2d-12</cp:lastModifiedBy>
  <cp:revision>103</cp:revision>
  <dcterms:created xsi:type="dcterms:W3CDTF">2010-03-22T22:49:00Z</dcterms:created>
  <dcterms:modified xsi:type="dcterms:W3CDTF">2010-05-18T21:57:54Z</dcterms:modified>
</cp:coreProperties>
</file>